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 id="259" r:id="rId9"/>
    <p:sldId id="260" r:id="rId10"/>
    <p:sldId id="261" r:id="rId11"/>
    <p:sldId id="262" r:id="rId12"/>
  </p:sldIdLst>
  <p:sldSz cy="10282225" cx="18280050"/>
  <p:notesSz cx="6858000" cy="9144000"/>
  <p:embeddedFontLst>
    <p:embeddedFont>
      <p:font typeface="Robot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6"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a3313e1da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2a3313e1d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f3cb53b1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g2f3cb53b1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ed8a73fec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2ed8a73fec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f34964070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g2f34964070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a3313e1da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2a3313e1da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f8123506f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g2f8123506f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00" cy="11460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2"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539"/>
            <a:ext cx="18280200" cy="69117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539"/>
            <a:ext cx="18280200" cy="69117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238"/>
            <a:ext cx="18280200" cy="89700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88"/>
            <a:ext cx="117297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68" y="0"/>
            <a:ext cx="91401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283"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68" y="0"/>
            <a:ext cx="91401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283"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100" cy="4580100"/>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148"/>
            <a:ext cx="18280200" cy="93876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02"/>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00" cy="80244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2"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3.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9.png"/><Relationship Id="rId6" Type="http://schemas.openxmlformats.org/officeDocument/2006/relationships/image" Target="../media/image7.png"/><Relationship Id="rId7"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143" name="Shape 143"/>
        <p:cNvGrpSpPr/>
        <p:nvPr/>
      </p:nvGrpSpPr>
      <p:grpSpPr>
        <a:xfrm>
          <a:off x="0" y="0"/>
          <a:ext cx="0" cy="0"/>
          <a:chOff x="0" y="0"/>
          <a:chExt cx="0" cy="0"/>
        </a:xfrm>
      </p:grpSpPr>
      <p:sp>
        <p:nvSpPr>
          <p:cNvPr id="144" name="Google Shape;144;p42"/>
          <p:cNvSpPr txBox="1"/>
          <p:nvPr/>
        </p:nvSpPr>
        <p:spPr>
          <a:xfrm>
            <a:off x="699950" y="4332400"/>
            <a:ext cx="16992600" cy="2113500"/>
          </a:xfrm>
          <a:prstGeom prst="rect">
            <a:avLst/>
          </a:prstGeom>
          <a:noFill/>
          <a:ln>
            <a:noFill/>
          </a:ln>
        </p:spPr>
        <p:txBody>
          <a:bodyPr anchorCtr="0" anchor="b" bIns="182750" lIns="182750" spcFirstLastPara="1" rIns="182750" wrap="square" tIns="182750">
            <a:noAutofit/>
          </a:bodyPr>
          <a:lstStyle/>
          <a:p>
            <a:pPr indent="0" lvl="0" marL="0" rtl="0" algn="l">
              <a:spcBef>
                <a:spcPts val="0"/>
              </a:spcBef>
              <a:spcAft>
                <a:spcPts val="0"/>
              </a:spcAft>
              <a:buNone/>
            </a:pPr>
            <a:r>
              <a:rPr lang="en" sz="9596">
                <a:solidFill>
                  <a:srgbClr val="FFFFFF"/>
                </a:solidFill>
                <a:latin typeface="Calibri"/>
                <a:ea typeface="Calibri"/>
                <a:cs typeface="Calibri"/>
                <a:sym typeface="Calibri"/>
              </a:rPr>
              <a:t>Creating a protected area and handling user authentication with a credential form</a:t>
            </a:r>
            <a:endParaRPr sz="9596">
              <a:solidFill>
                <a:srgbClr val="FFFFFF"/>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43"/>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150" name="Google Shape;150;p43"/>
          <p:cNvSpPr txBox="1"/>
          <p:nvPr>
            <p:ph idx="4294967295" type="body"/>
          </p:nvPr>
        </p:nvSpPr>
        <p:spPr>
          <a:xfrm>
            <a:off x="421350" y="1777593"/>
            <a:ext cx="17416800" cy="34110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The user authentication workflow</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Code sample</a:t>
            </a:r>
            <a:endParaRPr sz="3997">
              <a:solidFill>
                <a:srgbClr val="43434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44"/>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The user authentication workflow (1/2)</a:t>
            </a:r>
            <a:endParaRPr sz="4395"/>
          </a:p>
        </p:txBody>
      </p:sp>
      <p:sp>
        <p:nvSpPr>
          <p:cNvPr id="156" name="Google Shape;156;p44"/>
          <p:cNvSpPr txBox="1"/>
          <p:nvPr>
            <p:ph idx="4294967295" type="body"/>
          </p:nvPr>
        </p:nvSpPr>
        <p:spPr>
          <a:xfrm>
            <a:off x="421350" y="1777600"/>
            <a:ext cx="17416800" cy="56703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b="1" lang="en" sz="3997">
                <a:solidFill>
                  <a:srgbClr val="434343"/>
                </a:solidFill>
              </a:rPr>
              <a:t>Authentication </a:t>
            </a:r>
            <a:r>
              <a:rPr lang="en" sz="3997">
                <a:solidFill>
                  <a:srgbClr val="434343"/>
                </a:solidFill>
              </a:rPr>
              <a:t>is the process of confirming the identity of an entity (eg. user, program) so that access to the functionalities of a system can be granted</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The entity provides some information (</a:t>
            </a:r>
            <a:r>
              <a:rPr i="1" lang="en" sz="3997">
                <a:solidFill>
                  <a:srgbClr val="434343"/>
                </a:solidFill>
              </a:rPr>
              <a:t>credentials</a:t>
            </a:r>
            <a:r>
              <a:rPr lang="en" sz="3997">
                <a:solidFill>
                  <a:srgbClr val="434343"/>
                </a:solidFill>
              </a:rPr>
              <a:t>) to the system in order to prove their identity</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For web apps, usually a </a:t>
            </a:r>
            <a:r>
              <a:rPr i="1" lang="en" sz="3997">
                <a:solidFill>
                  <a:srgbClr val="434343"/>
                </a:solidFill>
              </a:rPr>
              <a:t>registration/signup/enrollment</a:t>
            </a:r>
            <a:r>
              <a:rPr lang="en" sz="3997">
                <a:solidFill>
                  <a:srgbClr val="434343"/>
                </a:solidFill>
              </a:rPr>
              <a:t> process is issued so that the system </a:t>
            </a:r>
            <a:r>
              <a:rPr lang="en" sz="3997">
                <a:solidFill>
                  <a:srgbClr val="434343"/>
                </a:solidFill>
              </a:rPr>
              <a:t>releases credentials to the users</a:t>
            </a:r>
            <a:endParaRPr sz="3997">
              <a:solidFill>
                <a:srgbClr val="4343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45"/>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The user authentication workflow (2/2)</a:t>
            </a:r>
            <a:endParaRPr sz="4395"/>
          </a:p>
        </p:txBody>
      </p:sp>
      <p:pic>
        <p:nvPicPr>
          <p:cNvPr id="162" name="Google Shape;162;p45"/>
          <p:cNvPicPr preferRelativeResize="0"/>
          <p:nvPr/>
        </p:nvPicPr>
        <p:blipFill>
          <a:blip r:embed="rId3">
            <a:alphaModFix/>
          </a:blip>
          <a:stretch>
            <a:fillRect/>
          </a:stretch>
        </p:blipFill>
        <p:spPr>
          <a:xfrm>
            <a:off x="1899175" y="2023125"/>
            <a:ext cx="5923901" cy="3332200"/>
          </a:xfrm>
          <a:prstGeom prst="rect">
            <a:avLst/>
          </a:prstGeom>
          <a:noFill/>
          <a:ln cap="flat" cmpd="sng" w="76200">
            <a:solidFill>
              <a:schemeClr val="dk2"/>
            </a:solidFill>
            <a:prstDash val="solid"/>
            <a:round/>
            <a:headEnd len="sm" w="sm" type="none"/>
            <a:tailEnd len="sm" w="sm" type="none"/>
          </a:ln>
        </p:spPr>
      </p:pic>
      <p:pic>
        <p:nvPicPr>
          <p:cNvPr id="163" name="Google Shape;163;p45"/>
          <p:cNvPicPr preferRelativeResize="0"/>
          <p:nvPr/>
        </p:nvPicPr>
        <p:blipFill>
          <a:blip r:embed="rId4">
            <a:alphaModFix/>
          </a:blip>
          <a:stretch>
            <a:fillRect/>
          </a:stretch>
        </p:blipFill>
        <p:spPr>
          <a:xfrm flipH="1">
            <a:off x="316999" y="3206150"/>
            <a:ext cx="1801326" cy="1806350"/>
          </a:xfrm>
          <a:prstGeom prst="rect">
            <a:avLst/>
          </a:prstGeom>
          <a:noFill/>
          <a:ln>
            <a:noFill/>
          </a:ln>
        </p:spPr>
      </p:pic>
      <p:cxnSp>
        <p:nvCxnSpPr>
          <p:cNvPr id="164" name="Google Shape;164;p45"/>
          <p:cNvCxnSpPr>
            <a:endCxn id="162" idx="2"/>
          </p:cNvCxnSpPr>
          <p:nvPr/>
        </p:nvCxnSpPr>
        <p:spPr>
          <a:xfrm rot="10800000">
            <a:off x="4861125" y="5355325"/>
            <a:ext cx="9705300" cy="2880000"/>
          </a:xfrm>
          <a:prstGeom prst="curvedConnector2">
            <a:avLst/>
          </a:prstGeom>
          <a:noFill/>
          <a:ln cap="flat" cmpd="sng" w="76200">
            <a:solidFill>
              <a:srgbClr val="4A86E8"/>
            </a:solidFill>
            <a:prstDash val="solid"/>
            <a:round/>
            <a:headEnd len="med" w="med" type="none"/>
            <a:tailEnd len="med" w="med" type="triangle"/>
          </a:ln>
        </p:spPr>
      </p:cxnSp>
      <p:sp>
        <p:nvSpPr>
          <p:cNvPr id="165" name="Google Shape;165;p45"/>
          <p:cNvSpPr txBox="1"/>
          <p:nvPr/>
        </p:nvSpPr>
        <p:spPr>
          <a:xfrm>
            <a:off x="1899175" y="5523325"/>
            <a:ext cx="3000000" cy="89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b="1" lang="en" sz="3997">
                <a:solidFill>
                  <a:srgbClr val="434343"/>
                </a:solidFill>
                <a:latin typeface="Calibri"/>
                <a:ea typeface="Calibri"/>
                <a:cs typeface="Calibri"/>
                <a:sym typeface="Calibri"/>
              </a:rPr>
              <a:t>BROWSER</a:t>
            </a:r>
            <a:endParaRPr b="1" sz="3997">
              <a:solidFill>
                <a:srgbClr val="434343"/>
              </a:solidFill>
              <a:latin typeface="Calibri"/>
              <a:ea typeface="Calibri"/>
              <a:cs typeface="Calibri"/>
              <a:sym typeface="Calibri"/>
            </a:endParaRPr>
          </a:p>
        </p:txBody>
      </p:sp>
      <p:pic>
        <p:nvPicPr>
          <p:cNvPr id="166" name="Google Shape;166;p45"/>
          <p:cNvPicPr preferRelativeResize="0"/>
          <p:nvPr/>
        </p:nvPicPr>
        <p:blipFill>
          <a:blip r:embed="rId5">
            <a:alphaModFix/>
          </a:blip>
          <a:stretch>
            <a:fillRect/>
          </a:stretch>
        </p:blipFill>
        <p:spPr>
          <a:xfrm>
            <a:off x="14837900" y="5986078"/>
            <a:ext cx="2551950" cy="2551925"/>
          </a:xfrm>
          <a:prstGeom prst="rect">
            <a:avLst/>
          </a:prstGeom>
          <a:noFill/>
          <a:ln>
            <a:noFill/>
          </a:ln>
        </p:spPr>
      </p:pic>
      <p:sp>
        <p:nvSpPr>
          <p:cNvPr id="167" name="Google Shape;167;p45"/>
          <p:cNvSpPr txBox="1"/>
          <p:nvPr/>
        </p:nvSpPr>
        <p:spPr>
          <a:xfrm>
            <a:off x="14471275" y="8538000"/>
            <a:ext cx="3142500" cy="1204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1600"/>
              </a:spcBef>
              <a:spcAft>
                <a:spcPts val="0"/>
              </a:spcAft>
              <a:buNone/>
            </a:pPr>
            <a:r>
              <a:rPr b="1" lang="en" sz="3997">
                <a:solidFill>
                  <a:srgbClr val="434343"/>
                </a:solidFill>
                <a:latin typeface="Calibri"/>
                <a:ea typeface="Calibri"/>
                <a:cs typeface="Calibri"/>
                <a:sym typeface="Calibri"/>
              </a:rPr>
              <a:t>SYSTEM</a:t>
            </a:r>
            <a:endParaRPr b="1" sz="3997">
              <a:solidFill>
                <a:srgbClr val="434343"/>
              </a:solidFill>
              <a:latin typeface="Calibri"/>
              <a:ea typeface="Calibri"/>
              <a:cs typeface="Calibri"/>
              <a:sym typeface="Calibri"/>
            </a:endParaRPr>
          </a:p>
        </p:txBody>
      </p:sp>
      <p:sp>
        <p:nvSpPr>
          <p:cNvPr id="168" name="Google Shape;168;p45"/>
          <p:cNvSpPr txBox="1"/>
          <p:nvPr/>
        </p:nvSpPr>
        <p:spPr>
          <a:xfrm>
            <a:off x="14837900" y="1969650"/>
            <a:ext cx="3000000" cy="89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b="1" lang="en" sz="3997">
                <a:solidFill>
                  <a:srgbClr val="434343"/>
                </a:solidFill>
                <a:latin typeface="Calibri"/>
                <a:ea typeface="Calibri"/>
                <a:cs typeface="Calibri"/>
                <a:sym typeface="Calibri"/>
              </a:rPr>
              <a:t>ID PROVIDER</a:t>
            </a:r>
            <a:endParaRPr b="1" sz="3997">
              <a:solidFill>
                <a:srgbClr val="434343"/>
              </a:solidFill>
              <a:latin typeface="Calibri"/>
              <a:ea typeface="Calibri"/>
              <a:cs typeface="Calibri"/>
              <a:sym typeface="Calibri"/>
            </a:endParaRPr>
          </a:p>
        </p:txBody>
      </p:sp>
      <p:pic>
        <p:nvPicPr>
          <p:cNvPr id="169" name="Google Shape;169;p45"/>
          <p:cNvPicPr preferRelativeResize="0"/>
          <p:nvPr/>
        </p:nvPicPr>
        <p:blipFill>
          <a:blip r:embed="rId6">
            <a:alphaModFix/>
          </a:blip>
          <a:stretch>
            <a:fillRect/>
          </a:stretch>
        </p:blipFill>
        <p:spPr>
          <a:xfrm>
            <a:off x="15542202" y="4072556"/>
            <a:ext cx="918899" cy="1110082"/>
          </a:xfrm>
          <a:prstGeom prst="rect">
            <a:avLst/>
          </a:prstGeom>
          <a:noFill/>
          <a:ln>
            <a:noFill/>
          </a:ln>
        </p:spPr>
      </p:pic>
      <p:grpSp>
        <p:nvGrpSpPr>
          <p:cNvPr id="170" name="Google Shape;170;p45"/>
          <p:cNvGrpSpPr/>
          <p:nvPr/>
        </p:nvGrpSpPr>
        <p:grpSpPr>
          <a:xfrm>
            <a:off x="14133325" y="3042900"/>
            <a:ext cx="1942427" cy="3096438"/>
            <a:chOff x="14133325" y="3042900"/>
            <a:chExt cx="1942427" cy="3096438"/>
          </a:xfrm>
        </p:grpSpPr>
        <p:cxnSp>
          <p:nvCxnSpPr>
            <p:cNvPr id="171" name="Google Shape;171;p45"/>
            <p:cNvCxnSpPr>
              <a:endCxn id="169" idx="2"/>
            </p:cNvCxnSpPr>
            <p:nvPr/>
          </p:nvCxnSpPr>
          <p:spPr>
            <a:xfrm rot="10800000">
              <a:off x="16001652" y="5182638"/>
              <a:ext cx="74100" cy="956700"/>
            </a:xfrm>
            <a:prstGeom prst="straightConnector1">
              <a:avLst/>
            </a:prstGeom>
            <a:noFill/>
            <a:ln cap="flat" cmpd="sng" w="76200">
              <a:solidFill>
                <a:srgbClr val="4A86E8"/>
              </a:solidFill>
              <a:prstDash val="solid"/>
              <a:round/>
              <a:headEnd len="med" w="med" type="none"/>
              <a:tailEnd len="med" w="med" type="triangle"/>
            </a:ln>
          </p:spPr>
        </p:cxnSp>
        <p:pic>
          <p:nvPicPr>
            <p:cNvPr id="172" name="Google Shape;172;p45"/>
            <p:cNvPicPr preferRelativeResize="0"/>
            <p:nvPr/>
          </p:nvPicPr>
          <p:blipFill>
            <a:blip r:embed="rId4">
              <a:alphaModFix/>
            </a:blip>
            <a:stretch>
              <a:fillRect/>
            </a:stretch>
          </p:blipFill>
          <p:spPr>
            <a:xfrm flipH="1">
              <a:off x="14623806" y="3547712"/>
              <a:ext cx="918900" cy="921463"/>
            </a:xfrm>
            <a:prstGeom prst="rect">
              <a:avLst/>
            </a:prstGeom>
            <a:noFill/>
            <a:ln>
              <a:noFill/>
            </a:ln>
          </p:spPr>
        </p:pic>
        <p:sp>
          <p:nvSpPr>
            <p:cNvPr id="173" name="Google Shape;173;p45"/>
            <p:cNvSpPr txBox="1"/>
            <p:nvPr/>
          </p:nvSpPr>
          <p:spPr>
            <a:xfrm>
              <a:off x="14133325" y="3042900"/>
              <a:ext cx="795300" cy="89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b="1" lang="en" sz="6000">
                  <a:solidFill>
                    <a:srgbClr val="434343"/>
                  </a:solidFill>
                  <a:latin typeface="Calibri"/>
                  <a:ea typeface="Calibri"/>
                  <a:cs typeface="Calibri"/>
                  <a:sym typeface="Calibri"/>
                </a:rPr>
                <a:t>?</a:t>
              </a:r>
              <a:endParaRPr b="1" sz="6000">
                <a:solidFill>
                  <a:srgbClr val="434343"/>
                </a:solidFill>
                <a:latin typeface="Calibri"/>
                <a:ea typeface="Calibri"/>
                <a:cs typeface="Calibri"/>
                <a:sym typeface="Calibri"/>
              </a:endParaRPr>
            </a:p>
          </p:txBody>
        </p:sp>
      </p:grpSp>
      <p:grpSp>
        <p:nvGrpSpPr>
          <p:cNvPr id="174" name="Google Shape;174;p45"/>
          <p:cNvGrpSpPr/>
          <p:nvPr/>
        </p:nvGrpSpPr>
        <p:grpSpPr>
          <a:xfrm>
            <a:off x="3482300" y="2788650"/>
            <a:ext cx="2552100" cy="2251275"/>
            <a:chOff x="9176475" y="2121000"/>
            <a:chExt cx="2552100" cy="2251275"/>
          </a:xfrm>
        </p:grpSpPr>
        <p:sp>
          <p:nvSpPr>
            <p:cNvPr id="175" name="Google Shape;175;p45"/>
            <p:cNvSpPr/>
            <p:nvPr/>
          </p:nvSpPr>
          <p:spPr>
            <a:xfrm>
              <a:off x="9176475" y="2821575"/>
              <a:ext cx="2552100" cy="1550700"/>
            </a:xfrm>
            <a:prstGeom prst="rect">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 name="Google Shape;176;p45"/>
            <p:cNvGrpSpPr/>
            <p:nvPr/>
          </p:nvGrpSpPr>
          <p:grpSpPr>
            <a:xfrm>
              <a:off x="9478650" y="3000975"/>
              <a:ext cx="2087400" cy="1202100"/>
              <a:chOff x="9478650" y="3000975"/>
              <a:chExt cx="2087400" cy="1202100"/>
            </a:xfrm>
          </p:grpSpPr>
          <p:sp>
            <p:nvSpPr>
              <p:cNvPr id="177" name="Google Shape;177;p45"/>
              <p:cNvSpPr txBox="1"/>
              <p:nvPr/>
            </p:nvSpPr>
            <p:spPr>
              <a:xfrm>
                <a:off x="9478650" y="3000975"/>
                <a:ext cx="2087400" cy="59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Courier New"/>
                    <a:ea typeface="Courier New"/>
                    <a:cs typeface="Courier New"/>
                    <a:sym typeface="Courier New"/>
                  </a:rPr>
                  <a:t>USERNAME</a:t>
                </a:r>
                <a:endParaRPr b="1" sz="2600">
                  <a:latin typeface="Courier New"/>
                  <a:ea typeface="Courier New"/>
                  <a:cs typeface="Courier New"/>
                  <a:sym typeface="Courier New"/>
                </a:endParaRPr>
              </a:p>
            </p:txBody>
          </p:sp>
          <p:sp>
            <p:nvSpPr>
              <p:cNvPr id="178" name="Google Shape;178;p45"/>
              <p:cNvSpPr txBox="1"/>
              <p:nvPr/>
            </p:nvSpPr>
            <p:spPr>
              <a:xfrm>
                <a:off x="9478650" y="3610575"/>
                <a:ext cx="2087400" cy="59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Courier New"/>
                    <a:ea typeface="Courier New"/>
                    <a:cs typeface="Courier New"/>
                    <a:sym typeface="Courier New"/>
                  </a:rPr>
                  <a:t>PASSWORD</a:t>
                </a:r>
                <a:endParaRPr b="1" sz="2600">
                  <a:latin typeface="Courier New"/>
                  <a:ea typeface="Courier New"/>
                  <a:cs typeface="Courier New"/>
                  <a:sym typeface="Courier New"/>
                </a:endParaRPr>
              </a:p>
            </p:txBody>
          </p:sp>
        </p:grpSp>
        <p:sp>
          <p:nvSpPr>
            <p:cNvPr id="179" name="Google Shape;179;p45"/>
            <p:cNvSpPr txBox="1"/>
            <p:nvPr/>
          </p:nvSpPr>
          <p:spPr>
            <a:xfrm>
              <a:off x="9176475" y="2121000"/>
              <a:ext cx="2087400" cy="592500"/>
            </a:xfrm>
            <a:prstGeom prst="rect">
              <a:avLst/>
            </a:prstGeom>
            <a:solidFill>
              <a:srgbClr val="CFE2F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latin typeface="Courier New"/>
                  <a:ea typeface="Courier New"/>
                  <a:cs typeface="Courier New"/>
                  <a:sym typeface="Courier New"/>
                </a:rPr>
                <a:t>HTML FORM</a:t>
              </a:r>
              <a:endParaRPr b="1" sz="2600">
                <a:latin typeface="Courier New"/>
                <a:ea typeface="Courier New"/>
                <a:cs typeface="Courier New"/>
                <a:sym typeface="Courier New"/>
              </a:endParaRPr>
            </a:p>
          </p:txBody>
        </p:sp>
      </p:grpSp>
      <p:grpSp>
        <p:nvGrpSpPr>
          <p:cNvPr id="180" name="Google Shape;180;p45"/>
          <p:cNvGrpSpPr/>
          <p:nvPr/>
        </p:nvGrpSpPr>
        <p:grpSpPr>
          <a:xfrm>
            <a:off x="4550100" y="5355325"/>
            <a:ext cx="9921225" cy="4492825"/>
            <a:chOff x="4550100" y="5355325"/>
            <a:chExt cx="9921225" cy="4492825"/>
          </a:xfrm>
        </p:grpSpPr>
        <p:cxnSp>
          <p:nvCxnSpPr>
            <p:cNvPr id="181" name="Google Shape;181;p45"/>
            <p:cNvCxnSpPr>
              <a:stCxn id="162" idx="2"/>
              <a:endCxn id="167" idx="1"/>
            </p:cNvCxnSpPr>
            <p:nvPr/>
          </p:nvCxnSpPr>
          <p:spPr>
            <a:xfrm flipH="1" rot="-5400000">
              <a:off x="7773825" y="2442625"/>
              <a:ext cx="3784800" cy="9610200"/>
            </a:xfrm>
            <a:prstGeom prst="curvedConnector2">
              <a:avLst/>
            </a:prstGeom>
            <a:noFill/>
            <a:ln cap="flat" cmpd="sng" w="76200">
              <a:solidFill>
                <a:srgbClr val="4A86E8"/>
              </a:solidFill>
              <a:prstDash val="solid"/>
              <a:round/>
              <a:headEnd len="med" w="med" type="none"/>
              <a:tailEnd len="med" w="med" type="triangle"/>
            </a:ln>
          </p:spPr>
        </p:cxnSp>
        <p:sp>
          <p:nvSpPr>
            <p:cNvPr id="182" name="Google Shape;182;p45"/>
            <p:cNvSpPr txBox="1"/>
            <p:nvPr/>
          </p:nvSpPr>
          <p:spPr>
            <a:xfrm>
              <a:off x="4550100" y="8952950"/>
              <a:ext cx="8243700" cy="89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b="1" lang="en" sz="3997">
                  <a:solidFill>
                    <a:srgbClr val="434343"/>
                  </a:solidFill>
                  <a:latin typeface="Calibri"/>
                  <a:ea typeface="Calibri"/>
                  <a:cs typeface="Calibri"/>
                  <a:sym typeface="Calibri"/>
                </a:rPr>
                <a:t>HTTP POST  username + password</a:t>
              </a:r>
              <a:endParaRPr b="1" sz="3997">
                <a:solidFill>
                  <a:srgbClr val="434343"/>
                </a:solidFill>
                <a:latin typeface="Calibri"/>
                <a:ea typeface="Calibri"/>
                <a:cs typeface="Calibri"/>
                <a:sym typeface="Calibri"/>
              </a:endParaRPr>
            </a:p>
          </p:txBody>
        </p:sp>
      </p:grpSp>
      <p:grpSp>
        <p:nvGrpSpPr>
          <p:cNvPr id="183" name="Google Shape;183;p45"/>
          <p:cNvGrpSpPr/>
          <p:nvPr/>
        </p:nvGrpSpPr>
        <p:grpSpPr>
          <a:xfrm>
            <a:off x="2292650" y="3123788"/>
            <a:ext cx="4931400" cy="1581000"/>
            <a:chOff x="10167800" y="5523325"/>
            <a:chExt cx="4931400" cy="1581000"/>
          </a:xfrm>
        </p:grpSpPr>
        <p:sp>
          <p:nvSpPr>
            <p:cNvPr id="184" name="Google Shape;184;p45"/>
            <p:cNvSpPr txBox="1"/>
            <p:nvPr/>
          </p:nvSpPr>
          <p:spPr>
            <a:xfrm>
              <a:off x="10167800" y="5523325"/>
              <a:ext cx="4670100" cy="89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b="1" lang="en" sz="3997">
                  <a:solidFill>
                    <a:srgbClr val="6AA84F"/>
                  </a:solidFill>
                  <a:latin typeface="Calibri"/>
                  <a:ea typeface="Calibri"/>
                  <a:cs typeface="Calibri"/>
                  <a:sym typeface="Calibri"/>
                </a:rPr>
                <a:t>AUTH OK, REDIRECT</a:t>
              </a:r>
              <a:endParaRPr b="1" sz="3997">
                <a:solidFill>
                  <a:srgbClr val="6AA84F"/>
                </a:solidFill>
                <a:latin typeface="Calibri"/>
                <a:ea typeface="Calibri"/>
                <a:cs typeface="Calibri"/>
                <a:sym typeface="Calibri"/>
              </a:endParaRPr>
            </a:p>
          </p:txBody>
        </p:sp>
        <p:sp>
          <p:nvSpPr>
            <p:cNvPr id="185" name="Google Shape;185;p45"/>
            <p:cNvSpPr txBox="1"/>
            <p:nvPr/>
          </p:nvSpPr>
          <p:spPr>
            <a:xfrm>
              <a:off x="10167800" y="6209125"/>
              <a:ext cx="4931400" cy="895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b="1" lang="en" sz="3997">
                  <a:solidFill>
                    <a:srgbClr val="FF0000"/>
                  </a:solidFill>
                  <a:latin typeface="Calibri"/>
                  <a:ea typeface="Calibri"/>
                  <a:cs typeface="Calibri"/>
                  <a:sym typeface="Calibri"/>
                </a:rPr>
                <a:t>AUTH KO, SHOW ERR</a:t>
              </a:r>
              <a:endParaRPr b="1" sz="3997">
                <a:solidFill>
                  <a:srgbClr val="FF0000"/>
                </a:solidFill>
                <a:latin typeface="Calibri"/>
                <a:ea typeface="Calibri"/>
                <a:cs typeface="Calibri"/>
                <a:sym typeface="Calibri"/>
              </a:endParaRPr>
            </a:p>
          </p:txBody>
        </p:sp>
      </p:grpSp>
      <p:pic>
        <p:nvPicPr>
          <p:cNvPr id="186" name="Google Shape;186;p45"/>
          <p:cNvPicPr preferRelativeResize="0"/>
          <p:nvPr/>
        </p:nvPicPr>
        <p:blipFill>
          <a:blip r:embed="rId7">
            <a:alphaModFix/>
          </a:blip>
          <a:stretch>
            <a:fillRect/>
          </a:stretch>
        </p:blipFill>
        <p:spPr>
          <a:xfrm>
            <a:off x="6332862" y="6139351"/>
            <a:ext cx="2966125" cy="2966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000"/>
                                          </p:stCondLst>
                                        </p:cTn>
                                        <p:tgtEl>
                                          <p:spTgt spid="174"/>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8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70"/>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1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46"/>
          <p:cNvSpPr txBox="1"/>
          <p:nvPr>
            <p:ph type="title"/>
          </p:nvPr>
        </p:nvSpPr>
        <p:spPr>
          <a:xfrm>
            <a:off x="980075" y="976049"/>
            <a:ext cx="16061100" cy="81777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Code Sample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4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197" name="Google Shape;197;p47"/>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The user authentication workflow</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Code sample</a:t>
            </a:r>
            <a:endParaRPr sz="3997">
              <a:solidFill>
                <a:srgbClr val="43434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48"/>
          <p:cNvSpPr txBox="1"/>
          <p:nvPr>
            <p:ph type="ctrTitle"/>
          </p:nvPr>
        </p:nvSpPr>
        <p:spPr>
          <a:xfrm>
            <a:off x="780954" y="36368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lang="en"/>
              <a:t>T</a:t>
            </a:r>
            <a:r>
              <a:rPr lang="en"/>
              <a:t>esting the website</a:t>
            </a:r>
            <a:endParaRPr/>
          </a:p>
        </p:txBody>
      </p:sp>
      <p:sp>
        <p:nvSpPr>
          <p:cNvPr id="203" name="Google Shape;203;p48"/>
          <p:cNvSpPr txBox="1"/>
          <p:nvPr>
            <p:ph idx="1" type="subTitle"/>
          </p:nvPr>
        </p:nvSpPr>
        <p:spPr>
          <a:xfrm>
            <a:off x="780954" y="5575679"/>
            <a:ext cx="16436700" cy="865500"/>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